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86" r:id="rId3"/>
    <p:sldId id="305" r:id="rId4"/>
    <p:sldId id="291" r:id="rId5"/>
    <p:sldId id="309" r:id="rId6"/>
    <p:sldId id="306" r:id="rId7"/>
    <p:sldId id="310" r:id="rId8"/>
    <p:sldId id="307" r:id="rId9"/>
    <p:sldId id="319" r:id="rId10"/>
    <p:sldId id="320" r:id="rId11"/>
    <p:sldId id="321" r:id="rId12"/>
    <p:sldId id="322" r:id="rId13"/>
    <p:sldId id="323" r:id="rId14"/>
    <p:sldId id="308" r:id="rId15"/>
    <p:sldId id="324" r:id="rId16"/>
    <p:sldId id="325" r:id="rId17"/>
    <p:sldId id="326" r:id="rId18"/>
    <p:sldId id="327" r:id="rId19"/>
    <p:sldId id="328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1696 h 1753"/>
                <a:gd name="T2" fmla="*/ 225 w 670"/>
                <a:gd name="T3" fmla="*/ 1753 h 1753"/>
                <a:gd name="T4" fmla="*/ 670 w 670"/>
                <a:gd name="T5" fmla="*/ 0 h 1753"/>
                <a:gd name="T6" fmla="*/ 430 w 670"/>
                <a:gd name="T7" fmla="*/ 0 h 1753"/>
                <a:gd name="T8" fmla="*/ 0 w 670"/>
                <a:gd name="T9" fmla="*/ 1696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F3CD8-F563-44E6-9910-91F14628DEE6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6B601-7C48-4E58-BC9D-D57A10CC8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0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EEB9-C342-4314-9E25-B93AA6A1F7EA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4F5B-ABD4-4BA1-8B61-0455E946F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7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E430-BFAF-454F-B339-E4E94F354A04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B9C6-5D93-431C-9BC2-ED34385B8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81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6B684-4F39-4ED3-A323-AA0E086B7243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980B1-C158-4E88-AF61-1FEC0EE0A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38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AD6E9-BC83-4A8D-A9F6-3FC76212FC7C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6BBBC-BA3F-4C46-A540-54BB95FE7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84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F59B-9E49-4A52-A84B-3ADDB84EDD42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CB8D5-0429-4B13-A22C-C4487BD8B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39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FA10-BC98-4125-B59D-EF5D818BEA03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7EB0-46AF-445A-B27D-D305680B9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61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9211C-2B6F-4EDF-9F7F-6A5A9DFAB3CF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CD92-3A15-4400-847C-0B8E2B91B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23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CAC18-70F9-42DA-8D27-0A2FE2A78707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0BA1B-2992-4C27-BB26-2F628E3A1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4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BA08-4A16-4B01-A8BD-97DC798E50ED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D7A54-92C6-4814-BF48-524377B58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CF28-5DF9-4EC9-A358-B537AADCC6FF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40B4E-8ADB-4795-BA5E-3DDE2034A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ADA3E-761B-418D-A5AD-338A246C8EEB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5478C-8BA9-4F93-AE86-5C02C1C78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4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EE22-11FD-426D-9015-32904177A0F3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E09C-1D56-4D69-9DFE-76F76DA97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3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D5C32-8BCE-4D17-BC78-071D62220D4D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EAE1E-87CB-4DE7-97EC-FCA6D4ED5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7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BD2B4-25D3-40A6-9DA6-02770F2A27A6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98B8-090A-4316-A598-F65E66924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2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FE68-A974-4414-B31E-BA3CAEAB60DD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77A9-EAD2-4CFC-9909-C8D0FD44C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A995-C2B8-4E44-AB65-89212DDC6A0E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9F90-B153-45EC-B921-E7C463A70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5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3330 h 3357"/>
                <a:gd name="T2" fmla="*/ 156 w 707"/>
                <a:gd name="T3" fmla="*/ 3357 h 3357"/>
                <a:gd name="T4" fmla="*/ 707 w 707"/>
                <a:gd name="T5" fmla="*/ 0 h 3357"/>
                <a:gd name="T6" fmla="*/ 547 w 707"/>
                <a:gd name="T7" fmla="*/ 0 h 3357"/>
                <a:gd name="T8" fmla="*/ 0 w 707"/>
                <a:gd name="T9" fmla="*/ 3330 h 3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4C117AC-754A-409D-9C40-B6E73440F2BC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7EBF85C-2C5F-497C-A970-B5B83A096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9" r:id="rId12"/>
    <p:sldLayoutId id="2147483743" r:id="rId13"/>
    <p:sldLayoutId id="2147483750" r:id="rId14"/>
    <p:sldLayoutId id="2147483744" r:id="rId15"/>
    <p:sldLayoutId id="2147483745" r:id="rId16"/>
    <p:sldLayoutId id="2147483746" r:id="rId1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376092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376092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376092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376092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376092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2942" y="1206304"/>
            <a:ext cx="8915399" cy="2262781"/>
          </a:xfrm>
        </p:spPr>
        <p:txBody>
          <a:bodyPr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tabLst>
                <a:tab pos="1600200" algn="l"/>
              </a:tabLst>
            </a:pPr>
            <a:r>
              <a:rPr lang="en-GB" sz="4400" b="1" dirty="0">
                <a:effectLst/>
                <a:latin typeface="Corbel (Body)"/>
                <a:ea typeface="Times New Roman" panose="02020603050405020304" pitchFamily="18" charset="0"/>
              </a:rPr>
              <a:t>Freedom of Expression on Social Media in Georgia – Case for the Urgent Need of Online Regulation</a:t>
            </a:r>
            <a:endParaRPr lang="en-US" sz="4400" dirty="0">
              <a:effectLst/>
              <a:latin typeface="Corbel (Body)"/>
              <a:ea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924887"/>
            <a:ext cx="8915399" cy="1978776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latin typeface="Corbel (Body)"/>
              </a:rPr>
              <a:t>Dr. Sergi Jorbenadze</a:t>
            </a:r>
            <a:endParaRPr lang="ka-GE" sz="2800" b="1" u="sng" dirty="0">
              <a:solidFill>
                <a:schemeClr val="tx1"/>
              </a:solidFill>
              <a:latin typeface="Corbel (Body)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Corbel (Body)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Corbel (Body)"/>
              </a:rPr>
              <a:t>01.10.2021</a:t>
            </a:r>
          </a:p>
        </p:txBody>
      </p:sp>
    </p:spTree>
    <p:extLst>
      <p:ext uri="{BB962C8B-B14F-4D97-AF65-F5344CB8AC3E}">
        <p14:creationId xmlns:p14="http://schemas.microsoft.com/office/powerpoint/2010/main" val="2181779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5280-05BA-4F77-A632-92E4C167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Delete a Group on Facebook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ED041-D12C-441E-98D3-E080D1158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78ADABF-11A0-47EF-9C11-4B16541A7A06}"/>
              </a:ext>
            </a:extLst>
          </p:cNvPr>
          <p:cNvSpPr/>
          <p:nvPr/>
        </p:nvSpPr>
        <p:spPr>
          <a:xfrm>
            <a:off x="5486400" y="2276475"/>
            <a:ext cx="1952625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Goals of the Group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957B80C7-B467-4547-B612-56CCC82FA3D3}"/>
              </a:ext>
            </a:extLst>
          </p:cNvPr>
          <p:cNvSpPr/>
          <p:nvPr/>
        </p:nvSpPr>
        <p:spPr>
          <a:xfrm>
            <a:off x="3724274" y="2438400"/>
            <a:ext cx="1762125" cy="809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453705-44EF-419C-93CB-991F37A7F355}"/>
              </a:ext>
            </a:extLst>
          </p:cNvPr>
          <p:cNvSpPr/>
          <p:nvPr/>
        </p:nvSpPr>
        <p:spPr>
          <a:xfrm>
            <a:off x="1552575" y="2343150"/>
            <a:ext cx="2181225" cy="10001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Bulling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C3FF119-7147-453C-B790-AB02DCAE8493}"/>
              </a:ext>
            </a:extLst>
          </p:cNvPr>
          <p:cNvSpPr/>
          <p:nvPr/>
        </p:nvSpPr>
        <p:spPr>
          <a:xfrm>
            <a:off x="9191625" y="2276475"/>
            <a:ext cx="2933700" cy="1114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Joke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890ED227-2AD6-4FF1-A281-13E6E08B13C7}"/>
              </a:ext>
            </a:extLst>
          </p:cNvPr>
          <p:cNvSpPr/>
          <p:nvPr/>
        </p:nvSpPr>
        <p:spPr>
          <a:xfrm rot="10800000">
            <a:off x="7439024" y="2438400"/>
            <a:ext cx="1762125" cy="809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4E3630C-C828-42F1-B1F7-711E3EDCB9B5}"/>
              </a:ext>
            </a:extLst>
          </p:cNvPr>
          <p:cNvSpPr/>
          <p:nvPr/>
        </p:nvSpPr>
        <p:spPr>
          <a:xfrm>
            <a:off x="6010274" y="3333750"/>
            <a:ext cx="904875" cy="1209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24FA578-1E8E-4AAB-AD1D-0FDEDB1EF197}"/>
              </a:ext>
            </a:extLst>
          </p:cNvPr>
          <p:cNvSpPr/>
          <p:nvPr/>
        </p:nvSpPr>
        <p:spPr>
          <a:xfrm>
            <a:off x="5462586" y="4552950"/>
            <a:ext cx="2181225" cy="10001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Violation of the Non-property Right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DFBBB83E-73CC-4F15-9226-F9C963E3F735}"/>
              </a:ext>
            </a:extLst>
          </p:cNvPr>
          <p:cNvSpPr/>
          <p:nvPr/>
        </p:nvSpPr>
        <p:spPr>
          <a:xfrm>
            <a:off x="4352925" y="4648200"/>
            <a:ext cx="1109661" cy="809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16AE0F4-FB52-40A4-8116-CE74C69C6B2E}"/>
              </a:ext>
            </a:extLst>
          </p:cNvPr>
          <p:cNvSpPr/>
          <p:nvPr/>
        </p:nvSpPr>
        <p:spPr>
          <a:xfrm>
            <a:off x="2152650" y="4552950"/>
            <a:ext cx="2181225" cy="10001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Using a Nickname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C9A2718C-071A-4DD2-A090-902B147E3B25}"/>
              </a:ext>
            </a:extLst>
          </p:cNvPr>
          <p:cNvSpPr/>
          <p:nvPr/>
        </p:nvSpPr>
        <p:spPr>
          <a:xfrm>
            <a:off x="7643811" y="4738687"/>
            <a:ext cx="1109661" cy="771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209DF89-6BEC-4801-B12B-16DDADA860A3}"/>
              </a:ext>
            </a:extLst>
          </p:cNvPr>
          <p:cNvSpPr/>
          <p:nvPr/>
        </p:nvSpPr>
        <p:spPr>
          <a:xfrm>
            <a:off x="8772525" y="4581525"/>
            <a:ext cx="2181225" cy="10001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Difficulty of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232419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0B00-FA00-48F9-95E3-73F4CFA8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188" y="405009"/>
            <a:ext cx="10018712" cy="1752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Hate Speech on YouTube and Facebook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A0CED-6DBD-4F5D-BA14-D1D308EE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59AF14-B71D-46E4-8D13-3D4150C8E5B7}"/>
              </a:ext>
            </a:extLst>
          </p:cNvPr>
          <p:cNvSpPr/>
          <p:nvPr/>
        </p:nvSpPr>
        <p:spPr>
          <a:xfrm>
            <a:off x="4962525" y="2133600"/>
            <a:ext cx="3028950" cy="990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Claim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461DB897-76A9-41E5-A358-C16FBEC005E7}"/>
              </a:ext>
            </a:extLst>
          </p:cNvPr>
          <p:cNvSpPr/>
          <p:nvPr/>
        </p:nvSpPr>
        <p:spPr>
          <a:xfrm rot="19088769">
            <a:off x="3373050" y="3191587"/>
            <a:ext cx="1855637" cy="1060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3EE617-95A8-47A0-9740-24FED981CC0C}"/>
              </a:ext>
            </a:extLst>
          </p:cNvPr>
          <p:cNvSpPr/>
          <p:nvPr/>
        </p:nvSpPr>
        <p:spPr>
          <a:xfrm>
            <a:off x="1752600" y="4400550"/>
            <a:ext cx="3448050" cy="1504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>
                <a:effectLst/>
                <a:latin typeface="Corbel (Body)"/>
                <a:ea typeface="Calibri" panose="020F0502020204030204" pitchFamily="34" charset="0"/>
                <a:cs typeface="Times New Roman" panose="02020603050405020304" pitchFamily="18" charset="0"/>
              </a:rPr>
              <a:t>Not Restricting the audience of the Facebook post and YouTube video in question to ensure that its dissemination is restricted</a:t>
            </a:r>
            <a:endParaRPr lang="en-US" sz="1800" dirty="0">
              <a:effectLst/>
              <a:latin typeface="Corbel (Body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968D4D-5B45-4EA8-95B6-2AC1B1759259}"/>
              </a:ext>
            </a:extLst>
          </p:cNvPr>
          <p:cNvSpPr/>
          <p:nvPr/>
        </p:nvSpPr>
        <p:spPr>
          <a:xfrm>
            <a:off x="5609431" y="4591050"/>
            <a:ext cx="2305050" cy="1962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orbel (Body)"/>
                <a:ea typeface="Calibri" panose="020F0502020204030204" pitchFamily="34" charset="0"/>
                <a:cs typeface="Times New Roman" panose="02020603050405020304" pitchFamily="18" charset="0"/>
              </a:rPr>
              <a:t>Not Deleting Facebook friends and more than 30% of YouTube subscribers so that less users have access to </a:t>
            </a:r>
            <a:r>
              <a:rPr lang="en-GB" dirty="0">
                <a:latin typeface="Corbel (Body)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800" dirty="0">
                <a:effectLst/>
                <a:latin typeface="Corbel (Body)"/>
                <a:ea typeface="Calibri" panose="020F0502020204030204" pitchFamily="34" charset="0"/>
                <a:cs typeface="Times New Roman" panose="02020603050405020304" pitchFamily="18" charset="0"/>
              </a:rPr>
              <a:t>video</a:t>
            </a:r>
            <a:endParaRPr lang="en-US" sz="1800" dirty="0">
              <a:effectLst/>
              <a:latin typeface="Corbel (Body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3840BC-9DA1-4D76-9732-CA8AEB339725}"/>
              </a:ext>
            </a:extLst>
          </p:cNvPr>
          <p:cNvSpPr/>
          <p:nvPr/>
        </p:nvSpPr>
        <p:spPr>
          <a:xfrm>
            <a:off x="8323262" y="4343400"/>
            <a:ext cx="3448050" cy="1504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orbel (Body)"/>
                <a:ea typeface="Calibri" panose="020F0502020204030204" pitchFamily="34" charset="0"/>
                <a:cs typeface="Times New Roman" panose="02020603050405020304" pitchFamily="18" charset="0"/>
              </a:rPr>
              <a:t>Not Deactivating account or partially deactivating account spreading fake content</a:t>
            </a:r>
            <a:endParaRPr lang="en-US" sz="1800" dirty="0">
              <a:effectLst/>
              <a:latin typeface="Corbel (Body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D251837-0ACA-43C8-AF04-56DD41B96A5A}"/>
              </a:ext>
            </a:extLst>
          </p:cNvPr>
          <p:cNvSpPr/>
          <p:nvPr/>
        </p:nvSpPr>
        <p:spPr>
          <a:xfrm>
            <a:off x="6206673" y="3162301"/>
            <a:ext cx="923925" cy="1343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A21E9E6B-38E8-4410-8523-F32134F046AB}"/>
              </a:ext>
            </a:extLst>
          </p:cNvPr>
          <p:cNvSpPr/>
          <p:nvPr/>
        </p:nvSpPr>
        <p:spPr>
          <a:xfrm rot="18608832">
            <a:off x="8200467" y="2755800"/>
            <a:ext cx="923925" cy="1753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2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6FB9-8551-4D48-9BF5-FE602F2A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Petty Hooliganism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0C195-625A-4613-94BC-1B2F504C2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2" y="2667000"/>
            <a:ext cx="10479087" cy="3124200"/>
          </a:xfrm>
        </p:spPr>
        <p:txBody>
          <a:bodyPr/>
          <a:lstStyle/>
          <a:p>
            <a:r>
              <a:rPr lang="en-US" b="1" dirty="0"/>
              <a:t>Is Facebook the Public Place?</a:t>
            </a:r>
          </a:p>
          <a:p>
            <a:endParaRPr lang="en-US" b="1" dirty="0"/>
          </a:p>
          <a:p>
            <a:r>
              <a:rPr lang="en-US" b="1" dirty="0"/>
              <a:t>Is the Closed Group the Public Place? </a:t>
            </a:r>
          </a:p>
          <a:p>
            <a:endParaRPr lang="en-US" b="1" dirty="0"/>
          </a:p>
          <a:p>
            <a:pPr algn="just"/>
            <a:r>
              <a:rPr lang="en-US" b="1" dirty="0"/>
              <a:t>What is the Difference between Petty Hooliganism and Freedom of Expression?</a:t>
            </a:r>
          </a:p>
        </p:txBody>
      </p:sp>
    </p:spTree>
    <p:extLst>
      <p:ext uri="{BB962C8B-B14F-4D97-AF65-F5344CB8AC3E}">
        <p14:creationId xmlns:p14="http://schemas.microsoft.com/office/powerpoint/2010/main" val="297244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A6C49-F096-4220-9611-BC296CE5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D8386-6CEE-49DB-B696-016F67161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696995-E15A-42F1-BC25-54C555E2F5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3394901"/>
            <a:ext cx="4000499" cy="2301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4F6DFB-536A-4A7A-AC8E-EE5DD5636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3400424"/>
            <a:ext cx="4117975" cy="2333625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EEC6DE1-6BBE-46ED-A5A8-283C518A5140}"/>
              </a:ext>
            </a:extLst>
          </p:cNvPr>
          <p:cNvSpPr/>
          <p:nvPr/>
        </p:nvSpPr>
        <p:spPr>
          <a:xfrm>
            <a:off x="2743200" y="342901"/>
            <a:ext cx="7697787" cy="135255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When “Big Brother” creates an Account on YouTube…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…and the State can not find the publisher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8B2462E-3119-4CC9-A5E6-EB2B5265CCD4}"/>
              </a:ext>
            </a:extLst>
          </p:cNvPr>
          <p:cNvSpPr/>
          <p:nvPr/>
        </p:nvSpPr>
        <p:spPr>
          <a:xfrm rot="1957683">
            <a:off x="4424758" y="1787708"/>
            <a:ext cx="819150" cy="1751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EA7B388-A236-4049-B869-8A59BC8CC85D}"/>
              </a:ext>
            </a:extLst>
          </p:cNvPr>
          <p:cNvSpPr/>
          <p:nvPr/>
        </p:nvSpPr>
        <p:spPr>
          <a:xfrm rot="19100140">
            <a:off x="7863974" y="1698266"/>
            <a:ext cx="819150" cy="1936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F651AB7-019C-4EEB-BF9C-CDDC84721687}"/>
              </a:ext>
            </a:extLst>
          </p:cNvPr>
          <p:cNvSpPr/>
          <p:nvPr/>
        </p:nvSpPr>
        <p:spPr>
          <a:xfrm>
            <a:off x="5514975" y="4267200"/>
            <a:ext cx="1899188" cy="919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7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ka-G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5070" y="618978"/>
            <a:ext cx="9186204" cy="11113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002060"/>
                </a:solidFill>
              </a:rPr>
              <a:t>			Using of Social Media in Georgia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5070" y="2111326"/>
            <a:ext cx="9186204" cy="11113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               Freedom of Expression in Georgia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4928" y="3570850"/>
            <a:ext cx="9186204" cy="1111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          Social Media Law Cases in the Court</a:t>
            </a:r>
          </a:p>
        </p:txBody>
      </p:sp>
      <p:sp>
        <p:nvSpPr>
          <p:cNvPr id="7" name="Rectangle 6"/>
          <p:cNvSpPr/>
          <p:nvPr/>
        </p:nvSpPr>
        <p:spPr>
          <a:xfrm>
            <a:off x="1938997" y="4977619"/>
            <a:ext cx="9186204" cy="1111348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5" algn="just"/>
            <a:r>
              <a:rPr lang="en-US" sz="2400" b="1" dirty="0"/>
              <a:t>	          Georgia: Pilot Country</a:t>
            </a:r>
          </a:p>
        </p:txBody>
      </p:sp>
      <p:sp>
        <p:nvSpPr>
          <p:cNvPr id="8" name="Oval 7"/>
          <p:cNvSpPr/>
          <p:nvPr/>
        </p:nvSpPr>
        <p:spPr>
          <a:xfrm>
            <a:off x="1983545" y="703385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65607" y="2206283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21878" y="3655256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78148" y="5076092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66347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DBBE5-DE27-4520-B597-84D3C9E4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The using of Social Media is high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i="1" dirty="0">
                <a:solidFill>
                  <a:srgbClr val="002060"/>
                </a:solidFill>
              </a:rPr>
              <a:t>(High usage of Facebook) 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C00C5-6275-4725-904E-913B3EB9D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3" y="3048000"/>
            <a:ext cx="10018712" cy="3124200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b="1" i="1" u="sng" dirty="0"/>
              <a:t>There is risk of violation of follow issues: </a:t>
            </a:r>
          </a:p>
          <a:p>
            <a:pPr marL="457200" lvl="1" indent="0" algn="ctr">
              <a:buNone/>
            </a:pPr>
            <a:endParaRPr lang="en-US" b="1" i="1" dirty="0"/>
          </a:p>
          <a:p>
            <a:pPr lvl="1"/>
            <a:r>
              <a:rPr lang="en-US" b="1" dirty="0"/>
              <a:t>Freedom of Expression / Disinformation</a:t>
            </a:r>
          </a:p>
          <a:p>
            <a:pPr lvl="1"/>
            <a:r>
              <a:rPr lang="en-US" b="1" dirty="0"/>
              <a:t>Right of honor </a:t>
            </a:r>
          </a:p>
          <a:p>
            <a:pPr lvl="1"/>
            <a:r>
              <a:rPr lang="en-US" b="1" dirty="0"/>
              <a:t>Right of name</a:t>
            </a:r>
          </a:p>
          <a:p>
            <a:pPr lvl="1"/>
            <a:r>
              <a:rPr lang="en-US" b="1" dirty="0"/>
              <a:t>Right of private life</a:t>
            </a:r>
          </a:p>
          <a:p>
            <a:pPr lvl="1"/>
            <a:r>
              <a:rPr lang="en-US" b="1" dirty="0"/>
              <a:t>Copyright </a:t>
            </a:r>
          </a:p>
          <a:p>
            <a:pPr lvl="1"/>
            <a:r>
              <a:rPr lang="en-US" b="1" dirty="0"/>
              <a:t>Criminal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78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F2DF-4274-4942-B9EB-491426C8C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419100"/>
            <a:ext cx="10018712" cy="1752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Who needs to have council for social media law disputes?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A66F6-9FDD-45EA-BEC5-9BB2E908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Government</a:t>
            </a:r>
          </a:p>
          <a:p>
            <a:pPr lvl="1"/>
            <a:r>
              <a:rPr lang="en-US" b="1" dirty="0"/>
              <a:t>Politicians</a:t>
            </a:r>
          </a:p>
          <a:p>
            <a:pPr lvl="1"/>
            <a:r>
              <a:rPr lang="en-US" b="1" dirty="0"/>
              <a:t>Private sector (business)</a:t>
            </a:r>
          </a:p>
          <a:p>
            <a:pPr lvl="1"/>
            <a:r>
              <a:rPr lang="en-US" b="1" dirty="0"/>
              <a:t>Education sector</a:t>
            </a:r>
          </a:p>
          <a:p>
            <a:pPr lvl="1"/>
            <a:r>
              <a:rPr lang="en-US" b="1" dirty="0"/>
              <a:t>NGO-sector</a:t>
            </a:r>
          </a:p>
          <a:p>
            <a:pPr lvl="1"/>
            <a:r>
              <a:rPr lang="en-US" b="1" dirty="0"/>
              <a:t>International organizations</a:t>
            </a:r>
          </a:p>
          <a:p>
            <a:pPr lvl="1"/>
            <a:r>
              <a:rPr lang="en-US" b="1" dirty="0"/>
              <a:t>Church (The Patriarchate)</a:t>
            </a:r>
          </a:p>
          <a:p>
            <a:pPr lvl="1"/>
            <a:r>
              <a:rPr lang="en-US" b="1" dirty="0"/>
              <a:t>Citizen of Georgia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71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32E3B-F4A7-4120-A16E-6CDDEF08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Using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8B813-2F85-47A8-A8E7-B219EB070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International Rules</a:t>
            </a:r>
          </a:p>
          <a:p>
            <a:endParaRPr lang="en-US" b="1" dirty="0"/>
          </a:p>
          <a:p>
            <a:r>
              <a:rPr lang="en-US" b="1" dirty="0"/>
              <a:t>International Principles</a:t>
            </a:r>
          </a:p>
          <a:p>
            <a:endParaRPr lang="en-US" b="1" dirty="0"/>
          </a:p>
          <a:p>
            <a:r>
              <a:rPr lang="en-US" b="1" dirty="0"/>
              <a:t>Georgian Legislation</a:t>
            </a:r>
          </a:p>
        </p:txBody>
      </p:sp>
    </p:spTree>
    <p:extLst>
      <p:ext uri="{BB962C8B-B14F-4D97-AF65-F5344CB8AC3E}">
        <p14:creationId xmlns:p14="http://schemas.microsoft.com/office/powerpoint/2010/main" val="405674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2EB1-E4D5-40F8-BB81-EFAAD4AB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Georgia as an example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3787C-4637-4683-8C8B-67C01020A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638" y="2209800"/>
            <a:ext cx="10018712" cy="3962400"/>
          </a:xfrm>
        </p:spPr>
        <p:txBody>
          <a:bodyPr/>
          <a:lstStyle/>
          <a:p>
            <a:pPr algn="just"/>
            <a:r>
              <a:rPr lang="en-GB" b="1" dirty="0"/>
              <a:t>Something not working properly</a:t>
            </a:r>
            <a:r>
              <a:rPr lang="en-US" b="1" dirty="0"/>
              <a:t>? Georgia can solve this case.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Georgia’s experience can be transferred in other countries.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Georgia will develop social media law that can be used in other countries as well.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Georgia offers excellent opportunities for field experiments.</a:t>
            </a:r>
          </a:p>
        </p:txBody>
      </p:sp>
    </p:spTree>
    <p:extLst>
      <p:ext uri="{BB962C8B-B14F-4D97-AF65-F5344CB8AC3E}">
        <p14:creationId xmlns:p14="http://schemas.microsoft.com/office/powerpoint/2010/main" val="2974257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44EB-30F7-473D-9FED-B2CB167A3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6EDE-E9BC-4B5A-ACA1-E91EB6B70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3" y="2190750"/>
            <a:ext cx="10888662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002060"/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4000" b="1" dirty="0"/>
              <a:t>sergi.Jorbenadze@tsu.ge </a:t>
            </a:r>
          </a:p>
        </p:txBody>
      </p:sp>
    </p:spTree>
    <p:extLst>
      <p:ext uri="{BB962C8B-B14F-4D97-AF65-F5344CB8AC3E}">
        <p14:creationId xmlns:p14="http://schemas.microsoft.com/office/powerpoint/2010/main" val="363106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ka-G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5070" y="618978"/>
            <a:ext cx="9186204" cy="111134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			Using of Social Media in Georgia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5070" y="2111326"/>
            <a:ext cx="9186204" cy="1111348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               Freedom of Expression in Georgia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4928" y="3570850"/>
            <a:ext cx="9186204" cy="11113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            Social Media Law Cases in the Court</a:t>
            </a:r>
          </a:p>
        </p:txBody>
      </p:sp>
      <p:sp>
        <p:nvSpPr>
          <p:cNvPr id="7" name="Rectangle 6"/>
          <p:cNvSpPr/>
          <p:nvPr/>
        </p:nvSpPr>
        <p:spPr>
          <a:xfrm>
            <a:off x="1938997" y="4977619"/>
            <a:ext cx="9186204" cy="1111348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5" algn="just"/>
            <a:r>
              <a:rPr lang="en-US" sz="2400" b="1" dirty="0"/>
              <a:t>	          Georgia: Pilot Country</a:t>
            </a:r>
          </a:p>
        </p:txBody>
      </p:sp>
      <p:sp>
        <p:nvSpPr>
          <p:cNvPr id="8" name="Oval 7"/>
          <p:cNvSpPr/>
          <p:nvPr/>
        </p:nvSpPr>
        <p:spPr>
          <a:xfrm>
            <a:off x="1983545" y="703385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65607" y="2206283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21878" y="3655256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78148" y="5076092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6216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ka-G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5070" y="618978"/>
            <a:ext cx="9186204" cy="111134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			Using of Social Media in Georgia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5070" y="2111326"/>
            <a:ext cx="9186204" cy="11113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               Freedom of Expression in Georgia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4928" y="3570850"/>
            <a:ext cx="9186204" cy="1111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              </a:t>
            </a:r>
            <a:r>
              <a:rPr lang="en-US" sz="2400" b="1" dirty="0">
                <a:solidFill>
                  <a:srgbClr val="002060"/>
                </a:solidFill>
              </a:rPr>
              <a:t>Social Media Law Cases in the Court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8997" y="4977619"/>
            <a:ext cx="9186204" cy="1111348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5" algn="just"/>
            <a:r>
              <a:rPr lang="en-US" sz="2400" b="1" dirty="0">
                <a:solidFill>
                  <a:srgbClr val="002060"/>
                </a:solidFill>
              </a:rPr>
              <a:t>	          Georgia: Pilot Country</a:t>
            </a:r>
          </a:p>
        </p:txBody>
      </p:sp>
      <p:sp>
        <p:nvSpPr>
          <p:cNvPr id="8" name="Oval 7"/>
          <p:cNvSpPr/>
          <p:nvPr/>
        </p:nvSpPr>
        <p:spPr>
          <a:xfrm>
            <a:off x="1983545" y="703385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65607" y="2206283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21878" y="3655256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78148" y="5076092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2072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236695"/>
            <a:ext cx="10018712" cy="1752600"/>
          </a:xfrm>
        </p:spPr>
        <p:txBody>
          <a:bodyPr>
            <a:normAutofit/>
          </a:bodyPr>
          <a:lstStyle/>
          <a:p>
            <a:pPr algn="ctr"/>
            <a:br>
              <a:rPr lang="en-US" sz="4800" b="1" dirty="0">
                <a:latin typeface="Corbel (Body)"/>
              </a:rPr>
            </a:br>
            <a:endParaRPr lang="en-US" sz="4800" b="1" dirty="0">
              <a:latin typeface="Corbel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91339" y="704851"/>
            <a:ext cx="6983896" cy="88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Big Players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50064" y="4022411"/>
            <a:ext cx="2930319" cy="11591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/>
              <a:t>Politicians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713441" y="4015409"/>
            <a:ext cx="2930319" cy="11591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/>
              <a:t>Business</a:t>
            </a:r>
          </a:p>
        </p:txBody>
      </p:sp>
      <p:sp>
        <p:nvSpPr>
          <p:cNvPr id="10" name="Oval 9"/>
          <p:cNvSpPr/>
          <p:nvPr/>
        </p:nvSpPr>
        <p:spPr>
          <a:xfrm>
            <a:off x="5644909" y="4022411"/>
            <a:ext cx="2610679" cy="177722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Church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99D5175-7CA8-4CA6-B355-28371D330EF4}"/>
              </a:ext>
            </a:extLst>
          </p:cNvPr>
          <p:cNvSpPr/>
          <p:nvPr/>
        </p:nvSpPr>
        <p:spPr>
          <a:xfrm>
            <a:off x="3325263" y="1562550"/>
            <a:ext cx="1122768" cy="24285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6F26BD44-3A4C-4524-BD04-B9BAD905D36A}"/>
              </a:ext>
            </a:extLst>
          </p:cNvPr>
          <p:cNvSpPr/>
          <p:nvPr/>
        </p:nvSpPr>
        <p:spPr>
          <a:xfrm>
            <a:off x="6388865" y="1586902"/>
            <a:ext cx="1122768" cy="24285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DCBE254-4B5C-403E-9D28-CFE466E7C5C9}"/>
              </a:ext>
            </a:extLst>
          </p:cNvPr>
          <p:cNvSpPr/>
          <p:nvPr/>
        </p:nvSpPr>
        <p:spPr>
          <a:xfrm>
            <a:off x="9741522" y="1593904"/>
            <a:ext cx="1122768" cy="24285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4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C4B3A-3E70-4DB9-9294-FB523E41D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C541A-C81C-45A7-8157-A720BFA8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8CB33F-F010-49B2-9CD2-FE933A4D441D}"/>
              </a:ext>
            </a:extLst>
          </p:cNvPr>
          <p:cNvSpPr/>
          <p:nvPr/>
        </p:nvSpPr>
        <p:spPr>
          <a:xfrm>
            <a:off x="2047875" y="933450"/>
            <a:ext cx="3009900" cy="1581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Elections in Georgia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5A6CAAE-1AEB-42E2-B233-620AA23AFEA2}"/>
              </a:ext>
            </a:extLst>
          </p:cNvPr>
          <p:cNvSpPr/>
          <p:nvPr/>
        </p:nvSpPr>
        <p:spPr>
          <a:xfrm>
            <a:off x="5076825" y="1195387"/>
            <a:ext cx="2333625" cy="1057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DB0BB7-62EC-4E95-91EE-549F39DDFCC4}"/>
              </a:ext>
            </a:extLst>
          </p:cNvPr>
          <p:cNvSpPr txBox="1">
            <a:spLocks/>
          </p:cNvSpPr>
          <p:nvPr/>
        </p:nvSpPr>
        <p:spPr bwMode="auto">
          <a:xfrm>
            <a:off x="1741488" y="2602475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5750" indent="-28575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376092"/>
              </a:buClr>
              <a:buSzPct val="14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376092"/>
              </a:buClr>
              <a:buSzPct val="14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376092"/>
              </a:buClr>
              <a:buSzPct val="145000"/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376092"/>
              </a:buClr>
              <a:buSzPct val="14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376092"/>
              </a:buClr>
              <a:buSzPct val="14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1E38C8-AB24-4994-BCD5-FFC65E9D9453}"/>
              </a:ext>
            </a:extLst>
          </p:cNvPr>
          <p:cNvSpPr/>
          <p:nvPr/>
        </p:nvSpPr>
        <p:spPr>
          <a:xfrm>
            <a:off x="2047875" y="3288247"/>
            <a:ext cx="3009900" cy="1731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Free Political Advertisement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67D16C-583D-4800-9357-2765E5950F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75" y="604838"/>
            <a:ext cx="3219450" cy="1985962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4805DBD7-966B-4142-9692-B77E1E6199BD}"/>
              </a:ext>
            </a:extLst>
          </p:cNvPr>
          <p:cNvSpPr/>
          <p:nvPr/>
        </p:nvSpPr>
        <p:spPr>
          <a:xfrm rot="3333198">
            <a:off x="5888832" y="1641170"/>
            <a:ext cx="1209675" cy="3194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FFF653F-28FF-449A-9CE8-205C3995ABF2}"/>
              </a:ext>
            </a:extLst>
          </p:cNvPr>
          <p:cNvSpPr/>
          <p:nvPr/>
        </p:nvSpPr>
        <p:spPr>
          <a:xfrm>
            <a:off x="5140617" y="4112159"/>
            <a:ext cx="3009975" cy="1057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39EAF9-8531-44A9-A70A-D040C5AA5C17}"/>
              </a:ext>
            </a:extLst>
          </p:cNvPr>
          <p:cNvSpPr/>
          <p:nvPr/>
        </p:nvSpPr>
        <p:spPr>
          <a:xfrm>
            <a:off x="8276480" y="3775082"/>
            <a:ext cx="3009900" cy="1731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Is not according to Georgian Legislation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D74036-2E09-4568-B641-7C885912F0DB}"/>
              </a:ext>
            </a:extLst>
          </p:cNvPr>
          <p:cNvCxnSpPr/>
          <p:nvPr/>
        </p:nvCxnSpPr>
        <p:spPr>
          <a:xfrm>
            <a:off x="8410575" y="3429000"/>
            <a:ext cx="2724150" cy="2362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13B057-9202-48B6-821A-EBF5C38EF0BF}"/>
              </a:ext>
            </a:extLst>
          </p:cNvPr>
          <p:cNvCxnSpPr>
            <a:cxnSpLocks/>
          </p:cNvCxnSpPr>
          <p:nvPr/>
        </p:nvCxnSpPr>
        <p:spPr>
          <a:xfrm flipH="1">
            <a:off x="8631964" y="3288247"/>
            <a:ext cx="2354710" cy="260250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81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ka-G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5070" y="618978"/>
            <a:ext cx="9186204" cy="11113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002060"/>
                </a:solidFill>
              </a:rPr>
              <a:t>			Using of Social Media in Georgia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5070" y="2111326"/>
            <a:ext cx="9186204" cy="1111348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               Freedom of Expression in Georgia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4928" y="3570850"/>
            <a:ext cx="9186204" cy="1111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           Social Media Law Cases in the Court</a:t>
            </a:r>
          </a:p>
        </p:txBody>
      </p:sp>
      <p:sp>
        <p:nvSpPr>
          <p:cNvPr id="7" name="Rectangle 6"/>
          <p:cNvSpPr/>
          <p:nvPr/>
        </p:nvSpPr>
        <p:spPr>
          <a:xfrm>
            <a:off x="1938997" y="4977619"/>
            <a:ext cx="9186204" cy="1111348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5" algn="just"/>
            <a:r>
              <a:rPr lang="en-US" sz="2400" b="1" dirty="0">
                <a:solidFill>
                  <a:srgbClr val="002060"/>
                </a:solidFill>
              </a:rPr>
              <a:t>	          Georgia: Pilot Country</a:t>
            </a:r>
          </a:p>
        </p:txBody>
      </p:sp>
      <p:sp>
        <p:nvSpPr>
          <p:cNvPr id="8" name="Oval 7"/>
          <p:cNvSpPr/>
          <p:nvPr/>
        </p:nvSpPr>
        <p:spPr>
          <a:xfrm>
            <a:off x="1983545" y="703385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65607" y="2206283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21878" y="3655256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78148" y="5076092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0822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B0980-8C5D-41EE-BFCE-2F6DEBB1A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1F42CB-960F-4C6F-B248-65A84CD8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F31587-E45A-47C2-9D5B-1CE227B45170}"/>
              </a:ext>
            </a:extLst>
          </p:cNvPr>
          <p:cNvSpPr/>
          <p:nvPr/>
        </p:nvSpPr>
        <p:spPr>
          <a:xfrm>
            <a:off x="1714692" y="2823665"/>
            <a:ext cx="2933700" cy="1114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Almost Unlimited Freedom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A464BDE-2821-44D3-A8ED-3ABBA72B0A50}"/>
              </a:ext>
            </a:extLst>
          </p:cNvPr>
          <p:cNvSpPr/>
          <p:nvPr/>
        </p:nvSpPr>
        <p:spPr>
          <a:xfrm rot="19775389">
            <a:off x="4457316" y="1613777"/>
            <a:ext cx="2833344" cy="1114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97BB7FE-CC64-44F6-BA6E-39AD13A53734}"/>
              </a:ext>
            </a:extLst>
          </p:cNvPr>
          <p:cNvSpPr/>
          <p:nvPr/>
        </p:nvSpPr>
        <p:spPr>
          <a:xfrm rot="1558640">
            <a:off x="4582643" y="3959285"/>
            <a:ext cx="2936931" cy="1114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EC2D5A3-1245-460D-AEF7-84226580256D}"/>
              </a:ext>
            </a:extLst>
          </p:cNvPr>
          <p:cNvSpPr/>
          <p:nvPr/>
        </p:nvSpPr>
        <p:spPr>
          <a:xfrm>
            <a:off x="4753167" y="2822109"/>
            <a:ext cx="2833344" cy="1114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0C12A56-B780-4A15-BDAE-82DB4D481492}"/>
              </a:ext>
            </a:extLst>
          </p:cNvPr>
          <p:cNvSpPr/>
          <p:nvPr/>
        </p:nvSpPr>
        <p:spPr>
          <a:xfrm>
            <a:off x="7124699" y="902620"/>
            <a:ext cx="2933700" cy="1114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Several Regulations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8D5B43C-62D9-4C40-880E-C1030D0DD171}"/>
              </a:ext>
            </a:extLst>
          </p:cNvPr>
          <p:cNvSpPr/>
          <p:nvPr/>
        </p:nvSpPr>
        <p:spPr>
          <a:xfrm>
            <a:off x="7377818" y="4611487"/>
            <a:ext cx="2933700" cy="1114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No Censure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7521461-4778-4A36-A884-9C86D2DB00C9}"/>
              </a:ext>
            </a:extLst>
          </p:cNvPr>
          <p:cNvSpPr/>
          <p:nvPr/>
        </p:nvSpPr>
        <p:spPr>
          <a:xfrm>
            <a:off x="7615279" y="2801906"/>
            <a:ext cx="2933700" cy="1114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Write everything what somebody wants?</a:t>
            </a:r>
          </a:p>
        </p:txBody>
      </p:sp>
    </p:spTree>
    <p:extLst>
      <p:ext uri="{BB962C8B-B14F-4D97-AF65-F5344CB8AC3E}">
        <p14:creationId xmlns:p14="http://schemas.microsoft.com/office/powerpoint/2010/main" val="208115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ka-G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5070" y="618978"/>
            <a:ext cx="9186204" cy="11113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002060"/>
                </a:solidFill>
              </a:rPr>
              <a:t>			Using of Social Media in Georgia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5070" y="2111326"/>
            <a:ext cx="9186204" cy="11113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               Freedom of Expression in Georgia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4928" y="3570850"/>
            <a:ext cx="9186204" cy="11113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          Social Media Law Cases in the Court</a:t>
            </a:r>
          </a:p>
        </p:txBody>
      </p:sp>
      <p:sp>
        <p:nvSpPr>
          <p:cNvPr id="7" name="Rectangle 6"/>
          <p:cNvSpPr/>
          <p:nvPr/>
        </p:nvSpPr>
        <p:spPr>
          <a:xfrm>
            <a:off x="1938997" y="4977619"/>
            <a:ext cx="9186204" cy="1111348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5" algn="just"/>
            <a:r>
              <a:rPr lang="en-US" sz="2400" b="1" dirty="0">
                <a:solidFill>
                  <a:srgbClr val="002060"/>
                </a:solidFill>
              </a:rPr>
              <a:t>	          Georgia: Pilot Country</a:t>
            </a:r>
          </a:p>
        </p:txBody>
      </p:sp>
      <p:sp>
        <p:nvSpPr>
          <p:cNvPr id="8" name="Oval 7"/>
          <p:cNvSpPr/>
          <p:nvPr/>
        </p:nvSpPr>
        <p:spPr>
          <a:xfrm>
            <a:off x="1983545" y="703385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65607" y="2206283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21878" y="3655256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78148" y="5076092"/>
            <a:ext cx="1589649" cy="8862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5795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0FFBE-14E3-4B68-A660-934AC678F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017" y="214313"/>
            <a:ext cx="10018712" cy="1752600"/>
          </a:xfrm>
        </p:spPr>
        <p:txBody>
          <a:bodyPr/>
          <a:lstStyle/>
          <a:p>
            <a:r>
              <a:rPr lang="en-US" sz="5400" b="1" dirty="0">
                <a:solidFill>
                  <a:srgbClr val="002060"/>
                </a:solidFill>
              </a:rPr>
              <a:t>Provisional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71490-11FF-4DDD-B1CD-55817132E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EE508F-48C5-4812-BBA7-79CE234F2052}"/>
              </a:ext>
            </a:extLst>
          </p:cNvPr>
          <p:cNvSpPr/>
          <p:nvPr/>
        </p:nvSpPr>
        <p:spPr>
          <a:xfrm>
            <a:off x="1743075" y="2481262"/>
            <a:ext cx="2447925" cy="9429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Facebook Post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45439128-7640-4EC5-8926-8BA9F2F450E5}"/>
              </a:ext>
            </a:extLst>
          </p:cNvPr>
          <p:cNvSpPr/>
          <p:nvPr/>
        </p:nvSpPr>
        <p:spPr>
          <a:xfrm>
            <a:off x="2476500" y="3424237"/>
            <a:ext cx="885825" cy="1104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D2F816A-1CA2-42A9-887B-A739C493DB30}"/>
              </a:ext>
            </a:extLst>
          </p:cNvPr>
          <p:cNvSpPr/>
          <p:nvPr/>
        </p:nvSpPr>
        <p:spPr>
          <a:xfrm>
            <a:off x="1452562" y="4529137"/>
            <a:ext cx="2933700" cy="1114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Public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A610971-C1CA-46BB-9B4D-1B13700B0D7A}"/>
              </a:ext>
            </a:extLst>
          </p:cNvPr>
          <p:cNvSpPr/>
          <p:nvPr/>
        </p:nvSpPr>
        <p:spPr>
          <a:xfrm>
            <a:off x="4191000" y="2519362"/>
            <a:ext cx="1343025" cy="862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71DA1A-187A-4BE4-AD6D-737039B62B04}"/>
              </a:ext>
            </a:extLst>
          </p:cNvPr>
          <p:cNvSpPr/>
          <p:nvPr/>
        </p:nvSpPr>
        <p:spPr>
          <a:xfrm>
            <a:off x="5534025" y="2224087"/>
            <a:ext cx="2057400" cy="13763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/>
              <a:t>Switch to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274591C-B245-484E-8893-6ABB77871136}"/>
              </a:ext>
            </a:extLst>
          </p:cNvPr>
          <p:cNvSpPr/>
          <p:nvPr/>
        </p:nvSpPr>
        <p:spPr>
          <a:xfrm rot="1899254">
            <a:off x="7371019" y="3255471"/>
            <a:ext cx="1990723" cy="862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4701E1-BC9B-43A2-A97A-B0DE59730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004" y="4400550"/>
            <a:ext cx="5360989" cy="2328861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1C8E7113-72AA-4219-938E-409769F762DA}"/>
              </a:ext>
            </a:extLst>
          </p:cNvPr>
          <p:cNvSpPr/>
          <p:nvPr/>
        </p:nvSpPr>
        <p:spPr>
          <a:xfrm rot="21420967">
            <a:off x="7583725" y="2312060"/>
            <a:ext cx="1641512" cy="862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4C1373A-034D-4FBE-900F-227A3EF6BC40}"/>
              </a:ext>
            </a:extLst>
          </p:cNvPr>
          <p:cNvSpPr/>
          <p:nvPr/>
        </p:nvSpPr>
        <p:spPr>
          <a:xfrm>
            <a:off x="9246561" y="2121997"/>
            <a:ext cx="2680495" cy="1114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Till the end of Hearing</a:t>
            </a:r>
          </a:p>
        </p:txBody>
      </p:sp>
    </p:spTree>
    <p:extLst>
      <p:ext uri="{BB962C8B-B14F-4D97-AF65-F5344CB8AC3E}">
        <p14:creationId xmlns:p14="http://schemas.microsoft.com/office/powerpoint/2010/main" val="3727887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n" id="{9BCA5CE3-B030-4C55-834F-73E89A1D15A5}" vid="{EC7152DD-EEDA-4D2A-A8A8-A4408F2741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Bonn</Template>
  <TotalTime>341</TotalTime>
  <Words>414</Words>
  <Application>Microsoft Office PowerPoint</Application>
  <PresentationFormat>Widescreen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Corbel (Body)</vt:lpstr>
      <vt:lpstr>Sylfaen</vt:lpstr>
      <vt:lpstr>Times New Roman</vt:lpstr>
      <vt:lpstr>Parallax</vt:lpstr>
      <vt:lpstr>Freedom of Expression on Social Media in Georgia – Case for the Urgent Need of Online Regulation</vt:lpstr>
      <vt:lpstr> </vt:lpstr>
      <vt:lpstr> </vt:lpstr>
      <vt:lpstr> </vt:lpstr>
      <vt:lpstr> </vt:lpstr>
      <vt:lpstr> </vt:lpstr>
      <vt:lpstr> </vt:lpstr>
      <vt:lpstr> </vt:lpstr>
      <vt:lpstr>Provisional Measure</vt:lpstr>
      <vt:lpstr>Delete a Group on Facebook</vt:lpstr>
      <vt:lpstr>Hate Speech on YouTube and Facebook</vt:lpstr>
      <vt:lpstr>Petty Hooliganism</vt:lpstr>
      <vt:lpstr>  </vt:lpstr>
      <vt:lpstr> </vt:lpstr>
      <vt:lpstr>The using of Social Media is high  (High usage of Facebook) </vt:lpstr>
      <vt:lpstr>Who needs to have council for social media law disputes?</vt:lpstr>
      <vt:lpstr>Using Legislation</vt:lpstr>
      <vt:lpstr>Georgia as an example Country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x</dc:creator>
  <cp:lastModifiedBy>User</cp:lastModifiedBy>
  <cp:revision>39</cp:revision>
  <dcterms:created xsi:type="dcterms:W3CDTF">2018-07-11T05:36:00Z</dcterms:created>
  <dcterms:modified xsi:type="dcterms:W3CDTF">2021-10-04T11:54:35Z</dcterms:modified>
</cp:coreProperties>
</file>